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Playfair Display"/>
      <p:regular r:id="rId19"/>
      <p:bold r:id="rId20"/>
      <p:italic r:id="rId21"/>
      <p:boldItalic r:id="rId22"/>
    </p:embeddedFont>
    <p:embeddedFont>
      <p:font typeface="Montserrat"/>
      <p:regular r:id="rId23"/>
      <p:bold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layfairDisplay-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5.jpg"/><Relationship Id="rId10" Type="http://schemas.openxmlformats.org/officeDocument/2006/relationships/image" Target="../media/image25.jpg"/><Relationship Id="rId9" Type="http://schemas.openxmlformats.org/officeDocument/2006/relationships/image" Target="../media/image27.jpg"/><Relationship Id="rId5" Type="http://schemas.openxmlformats.org/officeDocument/2006/relationships/image" Target="../media/image17.jpg"/><Relationship Id="rId6" Type="http://schemas.openxmlformats.org/officeDocument/2006/relationships/image" Target="../media/image28.jpg"/><Relationship Id="rId7" Type="http://schemas.openxmlformats.org/officeDocument/2006/relationships/image" Target="../media/image18.jpg"/><Relationship Id="rId8"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docs.google.com/a/ncsu.edu/document/d/1gJhuq3g10LDJdM1FUyC7H3BtnkpFOa_F4V9LUGn4MGY/edit?usp=sharing" TargetMode="External"/><Relationship Id="rId4" Type="http://schemas.openxmlformats.org/officeDocument/2006/relationships/hyperlink" Target="https://docs.google.com/a/ncsu.edu/document/d/1dNSmoodYGfQQ1_C0tX30HmvlBEW3F-wpXn4yZGMNJQs/edit?usp=sharing" TargetMode="External"/><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youtu.be/1pXNe6RttQ4" TargetMode="External"/><Relationship Id="rId4" Type="http://schemas.openxmlformats.org/officeDocument/2006/relationships/hyperlink" Target="https://youtu.be/SupkkvdRZT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2.jpg"/><Relationship Id="rId4"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jpg"/><Relationship Id="rId4" Type="http://schemas.openxmlformats.org/officeDocument/2006/relationships/image" Target="../media/image01.jpg"/><Relationship Id="rId5" Type="http://schemas.openxmlformats.org/officeDocument/2006/relationships/image" Target="../media/image05.png"/><Relationship Id="rId6" Type="http://schemas.openxmlformats.org/officeDocument/2006/relationships/image" Target="../media/image10.jpg"/><Relationship Id="rId7" Type="http://schemas.openxmlformats.org/officeDocument/2006/relationships/image" Target="../media/image03.png"/><Relationship Id="rId8"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YKN2VvlFCFE" TargetMode="External"/><Relationship Id="rId4" Type="http://schemas.openxmlformats.org/officeDocument/2006/relationships/image" Target="../media/image09.jpg"/><Relationship Id="rId5"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400600"/>
          </a:xfrm>
          <a:prstGeom prst="rect">
            <a:avLst/>
          </a:prstGeom>
        </p:spPr>
        <p:txBody>
          <a:bodyPr anchorCtr="0" anchor="ctr" bIns="91425" lIns="91425" rIns="91425" tIns="91425">
            <a:noAutofit/>
          </a:bodyPr>
          <a:lstStyle/>
          <a:p>
            <a:pPr lvl="0" rtl="0" algn="l">
              <a:spcBef>
                <a:spcPts val="0"/>
              </a:spcBef>
              <a:buNone/>
            </a:pPr>
            <a:r>
              <a:rPr lang="en" sz="4800"/>
              <a:t>Enfield Parks and Recreation</a:t>
            </a:r>
          </a:p>
          <a:p>
            <a:pPr lvl="0">
              <a:spcBef>
                <a:spcPts val="0"/>
              </a:spcBef>
              <a:buNone/>
            </a:pPr>
            <a:r>
              <a:rPr lang="en" sz="3400"/>
              <a:t>“Building Community: One Day At A Time”</a:t>
            </a:r>
          </a:p>
        </p:txBody>
      </p:sp>
      <p:sp>
        <p:nvSpPr>
          <p:cNvPr id="59" name="Shape 59"/>
          <p:cNvSpPr txBox="1"/>
          <p:nvPr>
            <p:ph idx="1" type="subTitle"/>
          </p:nvPr>
        </p:nvSpPr>
        <p:spPr>
          <a:xfrm>
            <a:off x="1762375" y="3858775"/>
            <a:ext cx="5856900" cy="796200"/>
          </a:xfrm>
          <a:prstGeom prst="rect">
            <a:avLst/>
          </a:prstGeom>
        </p:spPr>
        <p:txBody>
          <a:bodyPr anchorCtr="0" anchor="ctr" bIns="91425" lIns="91425" rIns="91425" tIns="91425">
            <a:noAutofit/>
          </a:bodyPr>
          <a:lstStyle/>
          <a:p>
            <a:pPr lvl="0" rtl="0" algn="ctr">
              <a:spcBef>
                <a:spcPts val="0"/>
              </a:spcBef>
              <a:buNone/>
            </a:pPr>
            <a:r>
              <a:rPr lang="en"/>
              <a:t>Shamika Neville</a:t>
            </a:r>
          </a:p>
          <a:p>
            <a:pPr lvl="0" algn="ctr">
              <a:spcBef>
                <a:spcPts val="0"/>
              </a:spcBef>
              <a:buNone/>
            </a:pPr>
            <a:r>
              <a:rPr lang="en"/>
              <a:t>Dakisha Perry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Summer Camp</a:t>
            </a:r>
          </a:p>
        </p:txBody>
      </p:sp>
      <p:sp>
        <p:nvSpPr>
          <p:cNvPr id="130" name="Shape 130"/>
          <p:cNvSpPr txBox="1"/>
          <p:nvPr>
            <p:ph idx="1" type="body"/>
          </p:nvPr>
        </p:nvSpPr>
        <p:spPr>
          <a:xfrm>
            <a:off x="311700" y="1271625"/>
            <a:ext cx="8520600" cy="3334800"/>
          </a:xfrm>
          <a:prstGeom prst="rect">
            <a:avLst/>
          </a:prstGeom>
        </p:spPr>
        <p:txBody>
          <a:bodyPr anchorCtr="0" anchor="t" bIns="91425" lIns="91425" rIns="91425" tIns="91425">
            <a:noAutofit/>
          </a:bodyPr>
          <a:lstStyle/>
          <a:p>
            <a:pPr indent="-228600" lvl="0" marL="457200" rtl="0">
              <a:spcBef>
                <a:spcPts val="0"/>
              </a:spcBef>
            </a:pPr>
            <a:r>
              <a:rPr lang="en"/>
              <a:t>8 week program for children 5-14 years of age</a:t>
            </a:r>
          </a:p>
          <a:p>
            <a:pPr indent="-228600" lvl="0" marL="457200" rtl="0">
              <a:spcBef>
                <a:spcPts val="0"/>
              </a:spcBef>
            </a:pPr>
            <a:r>
              <a:rPr lang="en"/>
              <a:t>40 participants: 3 full-time staff; 1 part-time staff</a:t>
            </a:r>
          </a:p>
          <a:p>
            <a:pPr indent="-228600" lvl="0" marL="457200" rtl="0">
              <a:spcBef>
                <a:spcPts val="0"/>
              </a:spcBef>
            </a:pPr>
            <a:r>
              <a:rPr lang="en"/>
              <a:t>Meals: Breakfast, lunch, and snack</a:t>
            </a:r>
          </a:p>
          <a:p>
            <a:pPr indent="-228600" lvl="0" marL="457200" rtl="0">
              <a:spcBef>
                <a:spcPts val="0"/>
              </a:spcBef>
            </a:pPr>
            <a:r>
              <a:rPr lang="en"/>
              <a:t>$10 per week</a:t>
            </a:r>
          </a:p>
          <a:p>
            <a:pPr indent="-228600" lvl="0" marL="457200" rtl="0">
              <a:spcBef>
                <a:spcPts val="0"/>
              </a:spcBef>
            </a:pPr>
            <a:r>
              <a:rPr lang="en"/>
              <a:t>Activities and trips weekly</a:t>
            </a:r>
          </a:p>
          <a:p>
            <a:pPr indent="-228600" lvl="0" marL="457200">
              <a:spcBef>
                <a:spcPts val="0"/>
              </a:spcBef>
            </a:pPr>
            <a:r>
              <a:rPr lang="en"/>
              <a:t>Problems: Not enough staff to separate activities by age group and no reliable means of  transportation to travel</a:t>
            </a:r>
          </a:p>
        </p:txBody>
      </p:sp>
      <p:pic>
        <p:nvPicPr>
          <p:cNvPr descr="thumb_IMG_0591_1024.jpg" id="131" name="Shape 131"/>
          <p:cNvPicPr preferRelativeResize="0"/>
          <p:nvPr/>
        </p:nvPicPr>
        <p:blipFill>
          <a:blip r:embed="rId3">
            <a:alphaModFix/>
          </a:blip>
          <a:stretch>
            <a:fillRect/>
          </a:stretch>
        </p:blipFill>
        <p:spPr>
          <a:xfrm>
            <a:off x="2532125" y="3679299"/>
            <a:ext cx="4079750" cy="1464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Summer Camp</a:t>
            </a:r>
          </a:p>
        </p:txBody>
      </p:sp>
      <p:pic>
        <p:nvPicPr>
          <p:cNvPr descr="thumb_IMG_0582_1024.jpg" id="137" name="Shape 137"/>
          <p:cNvPicPr preferRelativeResize="0"/>
          <p:nvPr/>
        </p:nvPicPr>
        <p:blipFill>
          <a:blip r:embed="rId3">
            <a:alphaModFix/>
          </a:blip>
          <a:stretch>
            <a:fillRect/>
          </a:stretch>
        </p:blipFill>
        <p:spPr>
          <a:xfrm>
            <a:off x="186575" y="250275"/>
            <a:ext cx="2574974" cy="1626899"/>
          </a:xfrm>
          <a:prstGeom prst="rect">
            <a:avLst/>
          </a:prstGeom>
          <a:noFill/>
          <a:ln>
            <a:noFill/>
          </a:ln>
        </p:spPr>
      </p:pic>
      <p:pic>
        <p:nvPicPr>
          <p:cNvPr descr="thumb_IMG_0601_1024.jpg" id="138" name="Shape 138"/>
          <p:cNvPicPr preferRelativeResize="0"/>
          <p:nvPr/>
        </p:nvPicPr>
        <p:blipFill>
          <a:blip r:embed="rId4">
            <a:alphaModFix/>
          </a:blip>
          <a:stretch>
            <a:fillRect/>
          </a:stretch>
        </p:blipFill>
        <p:spPr>
          <a:xfrm>
            <a:off x="186575" y="1927250"/>
            <a:ext cx="2574974" cy="1626899"/>
          </a:xfrm>
          <a:prstGeom prst="rect">
            <a:avLst/>
          </a:prstGeom>
          <a:noFill/>
          <a:ln>
            <a:noFill/>
          </a:ln>
        </p:spPr>
      </p:pic>
      <p:pic>
        <p:nvPicPr>
          <p:cNvPr descr="thumb_IMG_0631_1024.jpg" id="139" name="Shape 139"/>
          <p:cNvPicPr preferRelativeResize="0"/>
          <p:nvPr/>
        </p:nvPicPr>
        <p:blipFill>
          <a:blip r:embed="rId5">
            <a:alphaModFix/>
          </a:blip>
          <a:stretch>
            <a:fillRect/>
          </a:stretch>
        </p:blipFill>
        <p:spPr>
          <a:xfrm>
            <a:off x="6090474" y="250275"/>
            <a:ext cx="2741824" cy="1626899"/>
          </a:xfrm>
          <a:prstGeom prst="rect">
            <a:avLst/>
          </a:prstGeom>
          <a:noFill/>
          <a:ln>
            <a:noFill/>
          </a:ln>
        </p:spPr>
      </p:pic>
      <p:pic>
        <p:nvPicPr>
          <p:cNvPr descr="thumb_IMG_0616_1024.jpg" id="140" name="Shape 140"/>
          <p:cNvPicPr preferRelativeResize="0"/>
          <p:nvPr/>
        </p:nvPicPr>
        <p:blipFill>
          <a:blip r:embed="rId6">
            <a:alphaModFix/>
          </a:blip>
          <a:stretch>
            <a:fillRect/>
          </a:stretch>
        </p:blipFill>
        <p:spPr>
          <a:xfrm>
            <a:off x="186575" y="3604225"/>
            <a:ext cx="2574975" cy="1476725"/>
          </a:xfrm>
          <a:prstGeom prst="rect">
            <a:avLst/>
          </a:prstGeom>
          <a:noFill/>
          <a:ln>
            <a:noFill/>
          </a:ln>
        </p:spPr>
      </p:pic>
      <p:pic>
        <p:nvPicPr>
          <p:cNvPr descr="thumb_IMG_0639_1024.jpg" id="141" name="Shape 141"/>
          <p:cNvPicPr preferRelativeResize="0"/>
          <p:nvPr/>
        </p:nvPicPr>
        <p:blipFill>
          <a:blip r:embed="rId7">
            <a:alphaModFix/>
          </a:blip>
          <a:stretch>
            <a:fillRect/>
          </a:stretch>
        </p:blipFill>
        <p:spPr>
          <a:xfrm>
            <a:off x="3268400" y="1017725"/>
            <a:ext cx="2440374" cy="2311149"/>
          </a:xfrm>
          <a:prstGeom prst="rect">
            <a:avLst/>
          </a:prstGeom>
          <a:noFill/>
          <a:ln>
            <a:noFill/>
          </a:ln>
        </p:spPr>
      </p:pic>
      <p:pic>
        <p:nvPicPr>
          <p:cNvPr descr="IMG_0093.JPG" id="142" name="Shape 142"/>
          <p:cNvPicPr preferRelativeResize="0"/>
          <p:nvPr/>
        </p:nvPicPr>
        <p:blipFill>
          <a:blip r:embed="rId8">
            <a:alphaModFix/>
          </a:blip>
          <a:stretch>
            <a:fillRect/>
          </a:stretch>
        </p:blipFill>
        <p:spPr>
          <a:xfrm>
            <a:off x="6090475" y="1927250"/>
            <a:ext cx="2825700" cy="1626899"/>
          </a:xfrm>
          <a:prstGeom prst="rect">
            <a:avLst/>
          </a:prstGeom>
          <a:noFill/>
          <a:ln>
            <a:noFill/>
          </a:ln>
        </p:spPr>
      </p:pic>
      <p:pic>
        <p:nvPicPr>
          <p:cNvPr descr="IMG_0080.JPG" id="143" name="Shape 143"/>
          <p:cNvPicPr preferRelativeResize="0"/>
          <p:nvPr/>
        </p:nvPicPr>
        <p:blipFill>
          <a:blip r:embed="rId9">
            <a:alphaModFix/>
          </a:blip>
          <a:stretch>
            <a:fillRect/>
          </a:stretch>
        </p:blipFill>
        <p:spPr>
          <a:xfrm>
            <a:off x="3268399" y="3028550"/>
            <a:ext cx="2440376" cy="2240123"/>
          </a:xfrm>
          <a:prstGeom prst="rect">
            <a:avLst/>
          </a:prstGeom>
          <a:noFill/>
          <a:ln>
            <a:noFill/>
          </a:ln>
        </p:spPr>
      </p:pic>
      <p:pic>
        <p:nvPicPr>
          <p:cNvPr descr="IMG_0108.JPG" id="144" name="Shape 144"/>
          <p:cNvPicPr preferRelativeResize="0"/>
          <p:nvPr/>
        </p:nvPicPr>
        <p:blipFill>
          <a:blip r:embed="rId10">
            <a:alphaModFix/>
          </a:blip>
          <a:stretch>
            <a:fillRect/>
          </a:stretch>
        </p:blipFill>
        <p:spPr>
          <a:xfrm>
            <a:off x="5984062" y="3604225"/>
            <a:ext cx="3038523" cy="1626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rPr lang="en"/>
              <a:t>Documents Created during Summer Camp</a:t>
            </a:r>
          </a:p>
        </p:txBody>
      </p:sp>
      <p:sp>
        <p:nvSpPr>
          <p:cNvPr id="150" name="Shape 150"/>
          <p:cNvSpPr txBox="1"/>
          <p:nvPr/>
        </p:nvSpPr>
        <p:spPr>
          <a:xfrm>
            <a:off x="878900" y="948800"/>
            <a:ext cx="7280700" cy="2057400"/>
          </a:xfrm>
          <a:prstGeom prst="rect">
            <a:avLst/>
          </a:prstGeom>
          <a:noFill/>
          <a:ln>
            <a:noFill/>
          </a:ln>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u="sng">
                <a:solidFill>
                  <a:schemeClr val="hlink"/>
                </a:solidFill>
                <a:hlinkClick r:id="rId3"/>
              </a:rPr>
              <a:t>Photograph Permission Form</a:t>
            </a:r>
          </a:p>
          <a:p>
            <a:pPr lvl="0">
              <a:spcBef>
                <a:spcPts val="0"/>
              </a:spcBef>
              <a:buNone/>
            </a:pPr>
            <a:r>
              <a:t/>
            </a:r>
            <a:endParaRPr/>
          </a:p>
          <a:p>
            <a:pPr lvl="0">
              <a:spcBef>
                <a:spcPts val="0"/>
              </a:spcBef>
              <a:buNone/>
            </a:pPr>
            <a:r>
              <a:rPr lang="en" u="sng">
                <a:solidFill>
                  <a:schemeClr val="hlink"/>
                </a:solidFill>
                <a:hlinkClick r:id="rId4"/>
              </a:rPr>
              <a:t>Behavior Tracking Document</a:t>
            </a:r>
          </a:p>
          <a:p>
            <a:pPr lvl="0">
              <a:spcBef>
                <a:spcPts val="0"/>
              </a:spcBef>
              <a:buNone/>
            </a:pPr>
            <a:r>
              <a:t/>
            </a:r>
            <a:endParaRPr/>
          </a:p>
        </p:txBody>
      </p:sp>
      <p:pic>
        <p:nvPicPr>
          <p:cNvPr descr="thumb_IMG_0633_1024.jpg" id="151" name="Shape 151"/>
          <p:cNvPicPr preferRelativeResize="0"/>
          <p:nvPr/>
        </p:nvPicPr>
        <p:blipFill>
          <a:blip r:embed="rId5">
            <a:alphaModFix/>
          </a:blip>
          <a:stretch>
            <a:fillRect/>
          </a:stretch>
        </p:blipFill>
        <p:spPr>
          <a:xfrm>
            <a:off x="5461250" y="879274"/>
            <a:ext cx="2258999" cy="3025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 type="body"/>
          </p:nvPr>
        </p:nvSpPr>
        <p:spPr>
          <a:xfrm>
            <a:off x="374275" y="1234075"/>
            <a:ext cx="8520600" cy="3334800"/>
          </a:xfrm>
          <a:prstGeom prst="rect">
            <a:avLst/>
          </a:prstGeom>
        </p:spPr>
        <p:txBody>
          <a:bodyPr anchorCtr="0" anchor="t" bIns="91425" lIns="91425" rIns="91425" tIns="91425">
            <a:noAutofit/>
          </a:bodyPr>
          <a:lstStyle/>
          <a:p>
            <a:pPr lvl="0">
              <a:spcBef>
                <a:spcPts val="0"/>
              </a:spcBef>
              <a:buNone/>
            </a:pPr>
            <a:r>
              <a:rPr lang="en">
                <a:solidFill>
                  <a:srgbClr val="167AC6"/>
                </a:solidFill>
                <a:highlight>
                  <a:srgbClr val="FFFFFF"/>
                </a:highlight>
                <a:latin typeface="Arial"/>
                <a:ea typeface="Arial"/>
                <a:cs typeface="Arial"/>
                <a:sym typeface="Arial"/>
                <a:hlinkClick r:id="rId3"/>
              </a:rPr>
              <a:t>https://youtu.be/1pXNe6RttQ4</a:t>
            </a:r>
          </a:p>
          <a:p>
            <a:pPr lvl="0">
              <a:spcBef>
                <a:spcPts val="0"/>
              </a:spcBef>
              <a:buNone/>
            </a:pPr>
            <a:r>
              <a:t/>
            </a:r>
            <a:endParaRPr/>
          </a:p>
          <a:p>
            <a:pPr lvl="0">
              <a:spcBef>
                <a:spcPts val="0"/>
              </a:spcBef>
              <a:buNone/>
            </a:pPr>
            <a:r>
              <a:rPr lang="en" sz="1700">
                <a:solidFill>
                  <a:srgbClr val="167AC6"/>
                </a:solidFill>
                <a:highlight>
                  <a:srgbClr val="FFFFFF"/>
                </a:highlight>
                <a:latin typeface="Arial"/>
                <a:ea typeface="Arial"/>
                <a:cs typeface="Arial"/>
                <a:sym typeface="Arial"/>
                <a:hlinkClick r:id="rId4"/>
              </a:rPr>
              <a:t>https://youtu.be/SupkkvdRZTk</a:t>
            </a:r>
          </a:p>
          <a:p>
            <a:pPr lvl="0">
              <a:spcBef>
                <a:spcPts val="0"/>
              </a:spcBef>
              <a:buNone/>
            </a:pPr>
            <a:r>
              <a:t/>
            </a:r>
            <a:endParaRPr/>
          </a:p>
        </p:txBody>
      </p:sp>
      <p:sp>
        <p:nvSpPr>
          <p:cNvPr id="157" name="Shape 157"/>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Summer Camp Testimonials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Where do we go from here?</a:t>
            </a:r>
          </a:p>
        </p:txBody>
      </p:sp>
      <p:sp>
        <p:nvSpPr>
          <p:cNvPr id="163" name="Shape 163"/>
          <p:cNvSpPr txBox="1"/>
          <p:nvPr>
            <p:ph idx="1" type="body"/>
          </p:nvPr>
        </p:nvSpPr>
        <p:spPr>
          <a:xfrm>
            <a:off x="519350" y="1214100"/>
            <a:ext cx="8313000" cy="2930700"/>
          </a:xfrm>
          <a:prstGeom prst="rect">
            <a:avLst/>
          </a:prstGeom>
        </p:spPr>
        <p:txBody>
          <a:bodyPr anchorCtr="0" anchor="t" bIns="91425" lIns="91425" rIns="91425" tIns="91425">
            <a:noAutofit/>
          </a:bodyPr>
          <a:lstStyle/>
          <a:p>
            <a:pPr indent="-228600" lvl="0" marL="457200" rtl="0">
              <a:spcBef>
                <a:spcPts val="0"/>
              </a:spcBef>
            </a:pPr>
            <a:r>
              <a:rPr lang="en"/>
              <a:t>Increase literacy by building a partnership with the Franklinton Center at Bricks</a:t>
            </a:r>
          </a:p>
          <a:p>
            <a:pPr indent="-228600" lvl="0" marL="457200" rtl="0">
              <a:spcBef>
                <a:spcPts val="0"/>
              </a:spcBef>
            </a:pPr>
            <a:r>
              <a:rPr lang="en"/>
              <a:t>Contact various organizations to provide reliable transportation for remaining trips for the Summer Camp</a:t>
            </a:r>
          </a:p>
          <a:p>
            <a:pPr indent="-228600" lvl="0" marL="457200" rtl="0">
              <a:spcBef>
                <a:spcPts val="0"/>
              </a:spcBef>
            </a:pPr>
            <a:r>
              <a:rPr lang="en"/>
              <a:t>Increase the number of volunteers for the organization</a:t>
            </a:r>
          </a:p>
          <a:p>
            <a:pPr indent="-228600" lvl="0" marL="457200" rtl="0">
              <a:spcBef>
                <a:spcPts val="0"/>
              </a:spcBef>
            </a:pPr>
            <a:r>
              <a:rPr lang="en"/>
              <a:t>Build a partnership with the schools in the surrounding areas</a:t>
            </a:r>
          </a:p>
          <a:p>
            <a:pPr indent="-228600" lvl="0" marL="457200" rtl="0">
              <a:spcBef>
                <a:spcPts val="0"/>
              </a:spcBef>
            </a:pPr>
            <a:r>
              <a:rPr lang="en"/>
              <a:t>Assist with community forum on August 20th</a:t>
            </a:r>
          </a:p>
          <a:p>
            <a:pPr indent="-228600" lvl="0" marL="457200">
              <a:spcBef>
                <a:spcPts val="0"/>
              </a:spcBef>
            </a:pPr>
            <a:r>
              <a:rPr lang="en"/>
              <a:t>Help plan a more structured camp for the upcoming school year</a:t>
            </a:r>
          </a:p>
        </p:txBody>
      </p:sp>
      <p:sp>
        <p:nvSpPr>
          <p:cNvPr id="164" name="Shape 164"/>
          <p:cNvSpPr txBox="1"/>
          <p:nvPr/>
        </p:nvSpPr>
        <p:spPr>
          <a:xfrm>
            <a:off x="3945025" y="4214675"/>
            <a:ext cx="858900" cy="669000"/>
          </a:xfrm>
          <a:prstGeom prst="rect">
            <a:avLst/>
          </a:prstGeom>
          <a:noFill/>
          <a:ln>
            <a:noFill/>
          </a:ln>
        </p:spPr>
        <p:txBody>
          <a:bodyPr anchorCtr="0" anchor="ctr" bIns="91425" lIns="91425" rIns="91425" tIns="91425">
            <a:noAutofit/>
          </a:bodyPr>
          <a:lstStyle/>
          <a:p>
            <a:pPr lvl="0" rtl="0">
              <a:spcBef>
                <a:spcPts val="0"/>
              </a:spcBef>
              <a:buNone/>
            </a:pPr>
            <a:r>
              <a:t/>
            </a:r>
            <a:endParaRPr/>
          </a:p>
        </p:txBody>
      </p:sp>
      <p:pic>
        <p:nvPicPr>
          <p:cNvPr descr="Franklinton Center at the Bricks Logo.jpg" id="165" name="Shape 165"/>
          <p:cNvPicPr preferRelativeResize="0"/>
          <p:nvPr/>
        </p:nvPicPr>
        <p:blipFill>
          <a:blip r:embed="rId3">
            <a:alphaModFix/>
          </a:blip>
          <a:stretch>
            <a:fillRect/>
          </a:stretch>
        </p:blipFill>
        <p:spPr>
          <a:xfrm>
            <a:off x="660650" y="3868344"/>
            <a:ext cx="1266924" cy="1185025"/>
          </a:xfrm>
          <a:prstGeom prst="rect">
            <a:avLst/>
          </a:prstGeom>
          <a:noFill/>
          <a:ln>
            <a:noFill/>
          </a:ln>
        </p:spPr>
      </p:pic>
      <p:pic>
        <p:nvPicPr>
          <p:cNvPr id="166" name="Shape 166"/>
          <p:cNvPicPr preferRelativeResize="0"/>
          <p:nvPr/>
        </p:nvPicPr>
        <p:blipFill>
          <a:blip r:embed="rId4">
            <a:alphaModFix/>
          </a:blip>
          <a:stretch>
            <a:fillRect/>
          </a:stretch>
        </p:blipFill>
        <p:spPr>
          <a:xfrm>
            <a:off x="2408337" y="3884587"/>
            <a:ext cx="2085975" cy="1152525"/>
          </a:xfrm>
          <a:prstGeom prst="rect">
            <a:avLst/>
          </a:prstGeom>
          <a:noFill/>
          <a:ln>
            <a:noFill/>
          </a:ln>
        </p:spPr>
      </p:pic>
      <p:pic>
        <p:nvPicPr>
          <p:cNvPr id="167" name="Shape 167"/>
          <p:cNvPicPr preferRelativeResize="0"/>
          <p:nvPr/>
        </p:nvPicPr>
        <p:blipFill>
          <a:blip r:embed="rId5">
            <a:alphaModFix/>
          </a:blip>
          <a:stretch>
            <a:fillRect/>
          </a:stretch>
        </p:blipFill>
        <p:spPr>
          <a:xfrm>
            <a:off x="5138600" y="3884575"/>
            <a:ext cx="1733550" cy="1152525"/>
          </a:xfrm>
          <a:prstGeom prst="rect">
            <a:avLst/>
          </a:prstGeom>
          <a:noFill/>
          <a:ln>
            <a:noFill/>
          </a:ln>
        </p:spPr>
      </p:pic>
      <p:pic>
        <p:nvPicPr>
          <p:cNvPr id="168" name="Shape 168"/>
          <p:cNvPicPr preferRelativeResize="0"/>
          <p:nvPr/>
        </p:nvPicPr>
        <p:blipFill>
          <a:blip r:embed="rId6">
            <a:alphaModFix/>
          </a:blip>
          <a:stretch>
            <a:fillRect/>
          </a:stretch>
        </p:blipFill>
        <p:spPr>
          <a:xfrm>
            <a:off x="7476074" y="3919811"/>
            <a:ext cx="1162099" cy="1082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History of Enfield, North Carolina</a:t>
            </a:r>
          </a:p>
        </p:txBody>
      </p:sp>
      <p:sp>
        <p:nvSpPr>
          <p:cNvPr id="65" name="Shape 65"/>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336550" lvl="0" marL="457200" rtl="0">
              <a:spcBef>
                <a:spcPts val="0"/>
              </a:spcBef>
              <a:buSzPct val="100000"/>
            </a:pPr>
            <a:r>
              <a:rPr lang="en" sz="1700"/>
              <a:t>Enfield, NC was founded in 1740 and is considered the oldest town in Halifax County.</a:t>
            </a:r>
          </a:p>
          <a:p>
            <a:pPr indent="-336550" lvl="0" marL="457200" rtl="0">
              <a:spcBef>
                <a:spcPts val="0"/>
              </a:spcBef>
              <a:buSzPct val="100000"/>
            </a:pPr>
            <a:r>
              <a:rPr lang="en" sz="1700"/>
              <a:t>Its original name of Enfield was Huckleberry Swamp.</a:t>
            </a:r>
          </a:p>
          <a:p>
            <a:pPr indent="-336550" lvl="0" marL="457200" rtl="0">
              <a:spcBef>
                <a:spcPts val="0"/>
              </a:spcBef>
              <a:buSzPct val="100000"/>
            </a:pPr>
            <a:r>
              <a:rPr lang="en" sz="1700"/>
              <a:t>Enfield is well known for its rich agricultural market including tobacco, cotton, soybeans, corn, and peanuts.</a:t>
            </a:r>
          </a:p>
          <a:p>
            <a:pPr indent="-336550" lvl="0" marL="457200" rtl="0">
              <a:spcBef>
                <a:spcPts val="0"/>
              </a:spcBef>
              <a:buSzPct val="100000"/>
            </a:pPr>
            <a:r>
              <a:rPr lang="en" sz="1700"/>
              <a:t>Enfield was once the county seat of Edgecombe County.</a:t>
            </a:r>
          </a:p>
          <a:p>
            <a:pPr indent="-336550" lvl="0" marL="457200" rtl="0">
              <a:spcBef>
                <a:spcPts val="0"/>
              </a:spcBef>
              <a:buSzPct val="100000"/>
            </a:pPr>
            <a:r>
              <a:rPr lang="en" sz="1700"/>
              <a:t>Enfield is the smallest town in the world to confer the eighteenth degree Mason.</a:t>
            </a:r>
          </a:p>
          <a:p>
            <a:pPr indent="-336550" lvl="0" marL="457200" rtl="0">
              <a:spcBef>
                <a:spcPts val="0"/>
              </a:spcBef>
              <a:buSzPct val="100000"/>
            </a:pPr>
            <a:r>
              <a:rPr lang="en" sz="1700"/>
              <a:t>Enfield had at one time five private schools (three for boys and two for girls)</a:t>
            </a:r>
          </a:p>
          <a:p>
            <a:pPr indent="-336550" lvl="0" marL="457200" rtl="0">
              <a:spcBef>
                <a:spcPts val="0"/>
              </a:spcBef>
              <a:buSzPct val="100000"/>
            </a:pPr>
            <a:r>
              <a:rPr lang="en" sz="1700"/>
              <a:t>The famous “Buzzard Town vs. Enfield” baseball game was held in Enfield.</a:t>
            </a:r>
          </a:p>
          <a:p>
            <a:pPr indent="-336550" lvl="0" marL="457200" rtl="0">
              <a:spcBef>
                <a:spcPts val="0"/>
              </a:spcBef>
              <a:buSzPct val="100000"/>
            </a:pPr>
            <a:r>
              <a:rPr lang="en" sz="1700"/>
              <a:t>Enfield now has a population of about 2300.</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History of Enfield, North Carolina</a:t>
            </a:r>
          </a:p>
        </p:txBody>
      </p:sp>
      <p:sp>
        <p:nvSpPr>
          <p:cNvPr id="71" name="Shape 71"/>
          <p:cNvSpPr txBox="1"/>
          <p:nvPr>
            <p:ph idx="1" type="body"/>
          </p:nvPr>
        </p:nvSpPr>
        <p:spPr>
          <a:xfrm>
            <a:off x="311700" y="1234050"/>
            <a:ext cx="3999900" cy="3334800"/>
          </a:xfrm>
          <a:prstGeom prst="rect">
            <a:avLst/>
          </a:prstGeom>
        </p:spPr>
        <p:txBody>
          <a:bodyPr anchorCtr="0" anchor="t" bIns="91425" lIns="91425" rIns="91425" tIns="91425">
            <a:noAutofit/>
          </a:bodyPr>
          <a:lstStyle/>
          <a:p>
            <a:pPr lvl="0">
              <a:spcBef>
                <a:spcPts val="0"/>
              </a:spcBef>
              <a:buNone/>
            </a:pPr>
            <a:r>
              <a:rPr i="1" lang="en" sz="1800"/>
              <a:t>“Though the history of Enfield’s past has faded into the pages of history, the strength of the town comes from it’s people through which the courage, faith, determination, and spirit of its pioneer builders have been handed down from generation to generation.”</a:t>
            </a:r>
          </a:p>
          <a:p>
            <a:pPr lvl="0">
              <a:spcBef>
                <a:spcPts val="0"/>
              </a:spcBef>
              <a:buNone/>
            </a:pPr>
            <a:r>
              <a:rPr i="1" lang="en" sz="1800"/>
              <a:t>Anonymous Source, History</a:t>
            </a:r>
          </a:p>
        </p:txBody>
      </p:sp>
      <p:sp>
        <p:nvSpPr>
          <p:cNvPr id="72" name="Shape 72"/>
          <p:cNvSpPr txBox="1"/>
          <p:nvPr>
            <p:ph idx="2" type="body"/>
          </p:nvPr>
        </p:nvSpPr>
        <p:spPr>
          <a:xfrm>
            <a:off x="4832400" y="1234050"/>
            <a:ext cx="3999900" cy="3334800"/>
          </a:xfrm>
          <a:prstGeom prst="rect">
            <a:avLst/>
          </a:prstGeom>
        </p:spPr>
        <p:txBody>
          <a:bodyPr anchorCtr="0" anchor="t" bIns="91425" lIns="91425" rIns="91425" tIns="91425">
            <a:noAutofit/>
          </a:bodyPr>
          <a:lstStyle/>
          <a:p>
            <a:pPr lvl="0">
              <a:spcBef>
                <a:spcPts val="0"/>
              </a:spcBef>
              <a:buNone/>
            </a:pPr>
            <a:r>
              <a:t/>
            </a:r>
            <a:endParaRPr/>
          </a:p>
        </p:txBody>
      </p:sp>
      <p:pic>
        <p:nvPicPr>
          <p:cNvPr descr="Enfield Sign.jpg" id="73" name="Shape 73"/>
          <p:cNvPicPr preferRelativeResize="0"/>
          <p:nvPr/>
        </p:nvPicPr>
        <p:blipFill>
          <a:blip r:embed="rId3">
            <a:alphaModFix/>
          </a:blip>
          <a:stretch>
            <a:fillRect/>
          </a:stretch>
        </p:blipFill>
        <p:spPr>
          <a:xfrm>
            <a:off x="4858000" y="1234050"/>
            <a:ext cx="3948675" cy="1610925"/>
          </a:xfrm>
          <a:prstGeom prst="rect">
            <a:avLst/>
          </a:prstGeom>
          <a:noFill/>
          <a:ln>
            <a:noFill/>
          </a:ln>
        </p:spPr>
      </p:pic>
      <p:pic>
        <p:nvPicPr>
          <p:cNvPr descr="Map of Enfield NC.png" id="74" name="Shape 74"/>
          <p:cNvPicPr preferRelativeResize="0"/>
          <p:nvPr/>
        </p:nvPicPr>
        <p:blipFill>
          <a:blip r:embed="rId4">
            <a:alphaModFix/>
          </a:blip>
          <a:stretch>
            <a:fillRect/>
          </a:stretch>
        </p:blipFill>
        <p:spPr>
          <a:xfrm>
            <a:off x="4832400" y="2844975"/>
            <a:ext cx="3948675" cy="1838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Who are important entities?</a:t>
            </a:r>
          </a:p>
        </p:txBody>
      </p:sp>
      <p:sp>
        <p:nvSpPr>
          <p:cNvPr id="80" name="Shape 80"/>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descr="Enfield Police Image.jpg" id="81" name="Shape 81"/>
          <p:cNvPicPr preferRelativeResize="0"/>
          <p:nvPr/>
        </p:nvPicPr>
        <p:blipFill>
          <a:blip r:embed="rId3">
            <a:alphaModFix/>
          </a:blip>
          <a:stretch>
            <a:fillRect/>
          </a:stretch>
        </p:blipFill>
        <p:spPr>
          <a:xfrm>
            <a:off x="437600" y="1328200"/>
            <a:ext cx="1660674" cy="1485900"/>
          </a:xfrm>
          <a:prstGeom prst="rect">
            <a:avLst/>
          </a:prstGeom>
          <a:noFill/>
          <a:ln>
            <a:noFill/>
          </a:ln>
        </p:spPr>
      </p:pic>
      <p:pic>
        <p:nvPicPr>
          <p:cNvPr descr="Halifax County Schools Image.jpeg" id="82" name="Shape 82"/>
          <p:cNvPicPr preferRelativeResize="0"/>
          <p:nvPr/>
        </p:nvPicPr>
        <p:blipFill>
          <a:blip r:embed="rId4">
            <a:alphaModFix/>
          </a:blip>
          <a:stretch>
            <a:fillRect/>
          </a:stretch>
        </p:blipFill>
        <p:spPr>
          <a:xfrm>
            <a:off x="3038437" y="1272537"/>
            <a:ext cx="2619375" cy="1743075"/>
          </a:xfrm>
          <a:prstGeom prst="rect">
            <a:avLst/>
          </a:prstGeom>
          <a:noFill/>
          <a:ln>
            <a:noFill/>
          </a:ln>
        </p:spPr>
      </p:pic>
      <p:pic>
        <p:nvPicPr>
          <p:cNvPr descr="Screen Shot 2016-07-24 at 6.38.55 PM.png" id="83" name="Shape 83"/>
          <p:cNvPicPr preferRelativeResize="0"/>
          <p:nvPr/>
        </p:nvPicPr>
        <p:blipFill>
          <a:blip r:embed="rId5">
            <a:alphaModFix/>
          </a:blip>
          <a:stretch>
            <a:fillRect/>
          </a:stretch>
        </p:blipFill>
        <p:spPr>
          <a:xfrm>
            <a:off x="6597975" y="1328187"/>
            <a:ext cx="1905000" cy="1209675"/>
          </a:xfrm>
          <a:prstGeom prst="rect">
            <a:avLst/>
          </a:prstGeom>
          <a:noFill/>
          <a:ln>
            <a:noFill/>
          </a:ln>
        </p:spPr>
      </p:pic>
      <p:pic>
        <p:nvPicPr>
          <p:cNvPr descr="unnamed-1.jpg" id="84" name="Shape 84"/>
          <p:cNvPicPr preferRelativeResize="0"/>
          <p:nvPr/>
        </p:nvPicPr>
        <p:blipFill>
          <a:blip r:embed="rId6">
            <a:alphaModFix/>
          </a:blip>
          <a:stretch>
            <a:fillRect/>
          </a:stretch>
        </p:blipFill>
        <p:spPr>
          <a:xfrm>
            <a:off x="587500" y="2895250"/>
            <a:ext cx="2114975" cy="1485900"/>
          </a:xfrm>
          <a:prstGeom prst="rect">
            <a:avLst/>
          </a:prstGeom>
          <a:noFill/>
          <a:ln>
            <a:noFill/>
          </a:ln>
        </p:spPr>
      </p:pic>
      <p:pic>
        <p:nvPicPr>
          <p:cNvPr descr="imgres.png" id="85" name="Shape 85"/>
          <p:cNvPicPr preferRelativeResize="0"/>
          <p:nvPr/>
        </p:nvPicPr>
        <p:blipFill>
          <a:blip r:embed="rId7">
            <a:alphaModFix/>
          </a:blip>
          <a:stretch>
            <a:fillRect/>
          </a:stretch>
        </p:blipFill>
        <p:spPr>
          <a:xfrm>
            <a:off x="5340675" y="3104800"/>
            <a:ext cx="3162300" cy="1209675"/>
          </a:xfrm>
          <a:prstGeom prst="rect">
            <a:avLst/>
          </a:prstGeom>
          <a:noFill/>
          <a:ln>
            <a:noFill/>
          </a:ln>
        </p:spPr>
      </p:pic>
      <p:pic>
        <p:nvPicPr>
          <p:cNvPr descr="imgres-7.jpg" id="86" name="Shape 86"/>
          <p:cNvPicPr preferRelativeResize="0"/>
          <p:nvPr/>
        </p:nvPicPr>
        <p:blipFill>
          <a:blip r:embed="rId8">
            <a:alphaModFix/>
          </a:blip>
          <a:stretch>
            <a:fillRect/>
          </a:stretch>
        </p:blipFill>
        <p:spPr>
          <a:xfrm>
            <a:off x="3756837" y="3200050"/>
            <a:ext cx="1304925" cy="118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Enfield Parks and Recreation</a:t>
            </a:r>
          </a:p>
        </p:txBody>
      </p:sp>
      <p:sp>
        <p:nvSpPr>
          <p:cNvPr id="92" name="Shape 92"/>
          <p:cNvSpPr txBox="1"/>
          <p:nvPr>
            <p:ph idx="1" type="body"/>
          </p:nvPr>
        </p:nvSpPr>
        <p:spPr>
          <a:xfrm>
            <a:off x="311700" y="1234050"/>
            <a:ext cx="3999900" cy="3334800"/>
          </a:xfrm>
          <a:prstGeom prst="rect">
            <a:avLst/>
          </a:prstGeom>
        </p:spPr>
        <p:txBody>
          <a:bodyPr anchorCtr="0" anchor="t" bIns="91425" lIns="91425" rIns="91425" tIns="91425">
            <a:noAutofit/>
          </a:bodyPr>
          <a:lstStyle/>
          <a:p>
            <a:pPr indent="-330200" lvl="0" marL="457200" rtl="0">
              <a:spcBef>
                <a:spcPts val="0"/>
              </a:spcBef>
              <a:buSzPct val="100000"/>
            </a:pPr>
            <a:r>
              <a:rPr lang="en" sz="1600"/>
              <a:t>In 2008, the town board decided to focus on a way to get the kids off the streets and help reduce crime.</a:t>
            </a:r>
          </a:p>
          <a:p>
            <a:pPr indent="-330200" lvl="0" marL="457200" rtl="0">
              <a:spcBef>
                <a:spcPts val="0"/>
              </a:spcBef>
              <a:buSzPct val="100000"/>
            </a:pPr>
            <a:r>
              <a:rPr lang="en" sz="1600"/>
              <a:t>The purpose is to provide recreation activities for all groups including senior citizens</a:t>
            </a:r>
          </a:p>
          <a:p>
            <a:pPr indent="-330200" lvl="0" marL="457200" rtl="0">
              <a:spcBef>
                <a:spcPts val="0"/>
              </a:spcBef>
              <a:buSzPct val="100000"/>
            </a:pPr>
            <a:r>
              <a:rPr lang="en" sz="1600"/>
              <a:t>Enfield Parks and Recreation is located at the old Enfield fairground.</a:t>
            </a:r>
          </a:p>
          <a:p>
            <a:pPr indent="-330200" lvl="0" marL="457200" rtl="0">
              <a:spcBef>
                <a:spcPts val="0"/>
              </a:spcBef>
              <a:buSzPct val="100000"/>
            </a:pPr>
            <a:r>
              <a:rPr lang="en" sz="1600"/>
              <a:t>Many organizations in the community host events at the Enfield Parks and Recreation site.</a:t>
            </a:r>
          </a:p>
          <a:p>
            <a:pPr lvl="0">
              <a:spcBef>
                <a:spcPts val="0"/>
              </a:spcBef>
              <a:buNone/>
            </a:pPr>
            <a:r>
              <a:t/>
            </a:r>
            <a:endParaRPr sz="1600"/>
          </a:p>
        </p:txBody>
      </p:sp>
      <p:sp>
        <p:nvSpPr>
          <p:cNvPr id="93" name="Shape 93"/>
          <p:cNvSpPr txBox="1"/>
          <p:nvPr>
            <p:ph idx="2" type="body"/>
          </p:nvPr>
        </p:nvSpPr>
        <p:spPr>
          <a:xfrm>
            <a:off x="4832400" y="1234050"/>
            <a:ext cx="3999900" cy="3334800"/>
          </a:xfrm>
          <a:prstGeom prst="rect">
            <a:avLst/>
          </a:prstGeom>
        </p:spPr>
        <p:txBody>
          <a:bodyPr anchorCtr="0" anchor="t" bIns="91425" lIns="91425" rIns="91425" tIns="91425">
            <a:noAutofit/>
          </a:bodyPr>
          <a:lstStyle/>
          <a:p>
            <a:pPr lvl="0">
              <a:spcBef>
                <a:spcPts val="0"/>
              </a:spcBef>
              <a:buNone/>
            </a:pPr>
            <a:r>
              <a:t/>
            </a:r>
            <a:endParaRPr/>
          </a:p>
        </p:txBody>
      </p:sp>
      <p:pic>
        <p:nvPicPr>
          <p:cNvPr descr="Pre Site Parks &amp; Recreation.jpg" id="94" name="Shape 94"/>
          <p:cNvPicPr preferRelativeResize="0"/>
          <p:nvPr/>
        </p:nvPicPr>
        <p:blipFill>
          <a:blip r:embed="rId3">
            <a:alphaModFix/>
          </a:blip>
          <a:stretch>
            <a:fillRect/>
          </a:stretch>
        </p:blipFill>
        <p:spPr>
          <a:xfrm>
            <a:off x="4928450" y="1234050"/>
            <a:ext cx="3903850" cy="3616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Enfield Parks and Recreation</a:t>
            </a:r>
          </a:p>
        </p:txBody>
      </p:sp>
      <p:sp>
        <p:nvSpPr>
          <p:cNvPr id="100" name="Shape 100"/>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330200" lvl="0" marL="457200" rtl="0">
              <a:spcBef>
                <a:spcPts val="0"/>
              </a:spcBef>
              <a:buSzPct val="100000"/>
            </a:pPr>
            <a:r>
              <a:rPr lang="en" sz="1600"/>
              <a:t>The Enfield Town Board received a grant to renovate the fairground which is now called Enfield Community Park.</a:t>
            </a:r>
          </a:p>
          <a:p>
            <a:pPr indent="-330200" lvl="0" marL="457200" rtl="0">
              <a:spcBef>
                <a:spcPts val="0"/>
              </a:spcBef>
              <a:buSzPct val="100000"/>
            </a:pPr>
            <a:r>
              <a:rPr lang="en" sz="1600"/>
              <a:t>The focus is health and wellness for citizens of all ages.</a:t>
            </a:r>
          </a:p>
          <a:p>
            <a:pPr indent="-228600" lvl="0" marL="457200" rtl="0">
              <a:spcBef>
                <a:spcPts val="0"/>
              </a:spcBef>
            </a:pPr>
            <a:r>
              <a:rPr lang="en" sz="1600"/>
              <a:t>The Town Board also received a grant to renovate Meyer Oakview Park which needed new equipment</a:t>
            </a:r>
            <a:r>
              <a:rPr lang="en"/>
              <a:t>. </a:t>
            </a:r>
          </a:p>
          <a:p>
            <a:pPr indent="-228600" lvl="0" marL="457200" rtl="0">
              <a:spcBef>
                <a:spcPts val="0"/>
              </a:spcBef>
            </a:pPr>
            <a:r>
              <a:rPr lang="en" u="sng">
                <a:solidFill>
                  <a:schemeClr val="hlink"/>
                </a:solidFill>
                <a:hlinkClick r:id="rId3"/>
              </a:rPr>
              <a:t>https://www.youtube.com/watch?v=YKN2VvlFCFE</a:t>
            </a:r>
          </a:p>
          <a:p>
            <a:pPr lvl="0">
              <a:spcBef>
                <a:spcPts val="0"/>
              </a:spcBef>
              <a:buNone/>
            </a:pPr>
            <a:r>
              <a:t/>
            </a:r>
            <a:endParaRPr/>
          </a:p>
        </p:txBody>
      </p:sp>
      <p:pic>
        <p:nvPicPr>
          <p:cNvPr descr="Enfield Parks &amp; Recreation Front View.jpg" id="101" name="Shape 101"/>
          <p:cNvPicPr preferRelativeResize="0"/>
          <p:nvPr/>
        </p:nvPicPr>
        <p:blipFill>
          <a:blip r:embed="rId4">
            <a:alphaModFix/>
          </a:blip>
          <a:stretch>
            <a:fillRect/>
          </a:stretch>
        </p:blipFill>
        <p:spPr>
          <a:xfrm>
            <a:off x="643075" y="3132824"/>
            <a:ext cx="3745375" cy="1701974"/>
          </a:xfrm>
          <a:prstGeom prst="rect">
            <a:avLst/>
          </a:prstGeom>
          <a:noFill/>
          <a:ln>
            <a:noFill/>
          </a:ln>
        </p:spPr>
      </p:pic>
      <p:pic>
        <p:nvPicPr>
          <p:cNvPr descr="IMG_0086.JPG" id="102" name="Shape 102"/>
          <p:cNvPicPr preferRelativeResize="0"/>
          <p:nvPr/>
        </p:nvPicPr>
        <p:blipFill>
          <a:blip r:embed="rId5">
            <a:alphaModFix/>
          </a:blip>
          <a:stretch>
            <a:fillRect/>
          </a:stretch>
        </p:blipFill>
        <p:spPr>
          <a:xfrm>
            <a:off x="4582650" y="3132824"/>
            <a:ext cx="4073276" cy="1701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What do they offer?</a:t>
            </a:r>
          </a:p>
        </p:txBody>
      </p:sp>
      <p:sp>
        <p:nvSpPr>
          <p:cNvPr id="108" name="Shape 108"/>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228600" lvl="0" marL="457200" rtl="0">
              <a:spcBef>
                <a:spcPts val="0"/>
              </a:spcBef>
            </a:pPr>
            <a:r>
              <a:rPr lang="en"/>
              <a:t>Recreation Activities for all ages</a:t>
            </a:r>
          </a:p>
          <a:p>
            <a:pPr indent="-228600" lvl="0" marL="457200" rtl="0">
              <a:spcBef>
                <a:spcPts val="0"/>
              </a:spcBef>
            </a:pPr>
            <a:r>
              <a:rPr lang="en"/>
              <a:t>Line Dance Classes each Saturday morning</a:t>
            </a:r>
          </a:p>
          <a:p>
            <a:pPr indent="-228600" lvl="0" marL="457200" rtl="0">
              <a:spcBef>
                <a:spcPts val="0"/>
              </a:spcBef>
            </a:pPr>
            <a:r>
              <a:rPr lang="en"/>
              <a:t>Summer Camp for children ages 5-14 years</a:t>
            </a:r>
          </a:p>
          <a:p>
            <a:pPr indent="-228600" lvl="0" marL="457200" rtl="0">
              <a:spcBef>
                <a:spcPts val="0"/>
              </a:spcBef>
            </a:pPr>
            <a:r>
              <a:rPr lang="en"/>
              <a:t>After School tutoring daily after school</a:t>
            </a:r>
          </a:p>
          <a:p>
            <a:pPr indent="-228600" lvl="0" marL="457200" rtl="0">
              <a:spcBef>
                <a:spcPts val="0"/>
              </a:spcBef>
            </a:pPr>
            <a:r>
              <a:rPr lang="en"/>
              <a:t>Host events for families and the community</a:t>
            </a:r>
          </a:p>
          <a:p>
            <a:pPr indent="-228600" lvl="0" marL="457200" rtl="0">
              <a:spcBef>
                <a:spcPts val="0"/>
              </a:spcBef>
            </a:pPr>
            <a:r>
              <a:rPr lang="en"/>
              <a:t>Exercise classes at 8:30 a.m. weekly</a:t>
            </a:r>
          </a:p>
          <a:p>
            <a:pPr indent="-228600" lvl="0" marL="457200" rtl="0">
              <a:spcBef>
                <a:spcPts val="0"/>
              </a:spcBef>
            </a:pPr>
            <a:r>
              <a:rPr lang="en"/>
              <a:t>Activities to increase academic performance </a:t>
            </a:r>
          </a:p>
          <a:p>
            <a:pPr lvl="0">
              <a:spcBef>
                <a:spcPts val="0"/>
              </a:spcBef>
              <a:buNone/>
            </a:pPr>
            <a:r>
              <a:t/>
            </a:r>
            <a:endParaRPr/>
          </a:p>
        </p:txBody>
      </p:sp>
      <p:pic>
        <p:nvPicPr>
          <p:cNvPr descr="Screen Shot 2016-07-24 at 6.23.10 PM.png" id="109" name="Shape 109"/>
          <p:cNvPicPr preferRelativeResize="0"/>
          <p:nvPr/>
        </p:nvPicPr>
        <p:blipFill>
          <a:blip r:embed="rId3">
            <a:alphaModFix/>
          </a:blip>
          <a:stretch>
            <a:fillRect/>
          </a:stretch>
        </p:blipFill>
        <p:spPr>
          <a:xfrm>
            <a:off x="6447899" y="316900"/>
            <a:ext cx="2320649" cy="2261849"/>
          </a:xfrm>
          <a:prstGeom prst="rect">
            <a:avLst/>
          </a:prstGeom>
          <a:noFill/>
          <a:ln>
            <a:noFill/>
          </a:ln>
        </p:spPr>
      </p:pic>
      <p:pic>
        <p:nvPicPr>
          <p:cNvPr descr="Screen Shot 2016-07-24 at 6.25.00 PM.png" id="110" name="Shape 110"/>
          <p:cNvPicPr preferRelativeResize="0"/>
          <p:nvPr/>
        </p:nvPicPr>
        <p:blipFill>
          <a:blip r:embed="rId4">
            <a:alphaModFix/>
          </a:blip>
          <a:stretch>
            <a:fillRect/>
          </a:stretch>
        </p:blipFill>
        <p:spPr>
          <a:xfrm>
            <a:off x="6183625" y="2507100"/>
            <a:ext cx="2733675" cy="2582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Important People</a:t>
            </a:r>
          </a:p>
        </p:txBody>
      </p:sp>
      <p:sp>
        <p:nvSpPr>
          <p:cNvPr id="116" name="Shape 116"/>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228600" lvl="0" marL="457200" rtl="0">
              <a:spcBef>
                <a:spcPts val="0"/>
              </a:spcBef>
            </a:pPr>
            <a:r>
              <a:rPr lang="en"/>
              <a:t>Mayor Barbara Simmons</a:t>
            </a:r>
          </a:p>
          <a:p>
            <a:pPr indent="-228600" lvl="0" marL="457200" rtl="0">
              <a:spcBef>
                <a:spcPts val="0"/>
              </a:spcBef>
            </a:pPr>
            <a:r>
              <a:rPr lang="en"/>
              <a:t>Melanie Jones, Director, full-time </a:t>
            </a:r>
          </a:p>
          <a:p>
            <a:pPr indent="-228600" lvl="0" marL="457200" rtl="0">
              <a:spcBef>
                <a:spcPts val="0"/>
              </a:spcBef>
            </a:pPr>
            <a:r>
              <a:rPr lang="en"/>
              <a:t>Faye Pittman, Assistant Director, part-time</a:t>
            </a:r>
          </a:p>
          <a:p>
            <a:pPr indent="-228600" lvl="0" marL="457200" rtl="0">
              <a:spcBef>
                <a:spcPts val="0"/>
              </a:spcBef>
            </a:pPr>
            <a:r>
              <a:rPr lang="en"/>
              <a:t>Bettie Solomon, full time summer camp worker</a:t>
            </a:r>
          </a:p>
          <a:p>
            <a:pPr indent="-228600" lvl="0" marL="457200" rtl="0">
              <a:spcBef>
                <a:spcPts val="0"/>
              </a:spcBef>
            </a:pPr>
            <a:r>
              <a:rPr lang="en"/>
              <a:t>Daryl Scott, full time summer camp worker</a:t>
            </a:r>
          </a:p>
          <a:p>
            <a:pPr indent="-228600" lvl="0" marL="457200">
              <a:spcBef>
                <a:spcPts val="0"/>
              </a:spcBef>
            </a:pPr>
            <a:r>
              <a:rPr lang="en"/>
              <a:t>Diamond Moore, part time custodian</a:t>
            </a:r>
          </a:p>
        </p:txBody>
      </p:sp>
      <p:pic>
        <p:nvPicPr>
          <p:cNvPr descr="thumb_IMG_0617_1024.jpg" id="117" name="Shape 117"/>
          <p:cNvPicPr preferRelativeResize="0"/>
          <p:nvPr/>
        </p:nvPicPr>
        <p:blipFill>
          <a:blip r:embed="rId3">
            <a:alphaModFix/>
          </a:blip>
          <a:stretch>
            <a:fillRect/>
          </a:stretch>
        </p:blipFill>
        <p:spPr>
          <a:xfrm>
            <a:off x="6591025" y="194725"/>
            <a:ext cx="2241275" cy="2120475"/>
          </a:xfrm>
          <a:prstGeom prst="rect">
            <a:avLst/>
          </a:prstGeom>
          <a:noFill/>
          <a:ln>
            <a:noFill/>
          </a:ln>
        </p:spPr>
      </p:pic>
      <p:pic>
        <p:nvPicPr>
          <p:cNvPr descr="thumb_IMG_0622_1024.jpg" id="118" name="Shape 118"/>
          <p:cNvPicPr preferRelativeResize="0"/>
          <p:nvPr/>
        </p:nvPicPr>
        <p:blipFill>
          <a:blip r:embed="rId4">
            <a:alphaModFix/>
          </a:blip>
          <a:stretch>
            <a:fillRect/>
          </a:stretch>
        </p:blipFill>
        <p:spPr>
          <a:xfrm>
            <a:off x="5439675" y="2665600"/>
            <a:ext cx="2642675" cy="247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What is our focus?</a:t>
            </a:r>
          </a:p>
        </p:txBody>
      </p:sp>
      <p:sp>
        <p:nvSpPr>
          <p:cNvPr id="124" name="Shape 124"/>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228600" lvl="0" marL="457200" rtl="0">
              <a:spcBef>
                <a:spcPts val="0"/>
              </a:spcBef>
            </a:pPr>
            <a:r>
              <a:rPr lang="en"/>
              <a:t>Our main focus is to continue to aid Parks and Recreation to continue to build relationships with the community so that people will comfortable to volunteer and support the program.</a:t>
            </a:r>
          </a:p>
          <a:p>
            <a:pPr indent="-228600" lvl="0" marL="457200" rtl="0">
              <a:spcBef>
                <a:spcPts val="0"/>
              </a:spcBef>
            </a:pPr>
            <a:r>
              <a:rPr lang="en"/>
              <a:t>To help establish some guidelines and structure for the Summer Camp including increasing the academic component</a:t>
            </a:r>
          </a:p>
          <a:p>
            <a:pPr indent="-228600" lvl="0" marL="457200" rtl="0">
              <a:spcBef>
                <a:spcPts val="0"/>
              </a:spcBef>
            </a:pPr>
            <a:r>
              <a:rPr lang="en"/>
              <a:t>Recruit consistent volunteers for the Parks and Recreation program</a:t>
            </a:r>
          </a:p>
          <a:p>
            <a:pPr indent="-228600" lvl="0" marL="457200" rtl="0">
              <a:spcBef>
                <a:spcPts val="0"/>
              </a:spcBef>
            </a:pPr>
            <a:r>
              <a:rPr lang="en"/>
              <a:t>Assess the needs of the program and provide the best possible service</a:t>
            </a:r>
          </a:p>
          <a:p>
            <a:pPr indent="-228600" lvl="0" marL="457200" rtl="0">
              <a:spcBef>
                <a:spcPts val="0"/>
              </a:spcBef>
            </a:pPr>
            <a:r>
              <a:rPr lang="en"/>
              <a:t>Close the gap between the organization, schools, and community</a:t>
            </a: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